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ctor, Christopher" userId="bd3845dc-bdde-4ce6-b91e-bf0ab875d231" providerId="ADAL" clId="{0736E0A7-DD30-4947-A4E9-84101317E9C2}"/>
    <pc:docChg chg="custSel modSld">
      <pc:chgData name="Rector, Christopher" userId="bd3845dc-bdde-4ce6-b91e-bf0ab875d231" providerId="ADAL" clId="{0736E0A7-DD30-4947-A4E9-84101317E9C2}" dt="2020-05-26T15:43:31.430" v="207" actId="20577"/>
      <pc:docMkLst>
        <pc:docMk/>
      </pc:docMkLst>
      <pc:sldChg chg="modSp">
        <pc:chgData name="Rector, Christopher" userId="bd3845dc-bdde-4ce6-b91e-bf0ab875d231" providerId="ADAL" clId="{0736E0A7-DD30-4947-A4E9-84101317E9C2}" dt="2020-05-26T15:43:31.430" v="207" actId="20577"/>
        <pc:sldMkLst>
          <pc:docMk/>
          <pc:sldMk cId="1264477228" sldId="268"/>
        </pc:sldMkLst>
        <pc:spChg chg="mod">
          <ac:chgData name="Rector, Christopher" userId="bd3845dc-bdde-4ce6-b91e-bf0ab875d231" providerId="ADAL" clId="{0736E0A7-DD30-4947-A4E9-84101317E9C2}" dt="2020-05-26T15:43:31.430" v="207" actId="20577"/>
          <ac:spMkLst>
            <pc:docMk/>
            <pc:sldMk cId="1264477228" sldId="268"/>
            <ac:spMk id="3" creationId="{880C964F-D0C6-46DB-8F12-BB0D63D69A22}"/>
          </ac:spMkLst>
        </pc:spChg>
      </pc:sldChg>
      <pc:sldChg chg="modSp">
        <pc:chgData name="Rector, Christopher" userId="bd3845dc-bdde-4ce6-b91e-bf0ab875d231" providerId="ADAL" clId="{0736E0A7-DD30-4947-A4E9-84101317E9C2}" dt="2020-05-26T15:42:04.699" v="159" actId="115"/>
        <pc:sldMkLst>
          <pc:docMk/>
          <pc:sldMk cId="2413190448" sldId="269"/>
        </pc:sldMkLst>
        <pc:spChg chg="mod">
          <ac:chgData name="Rector, Christopher" userId="bd3845dc-bdde-4ce6-b91e-bf0ab875d231" providerId="ADAL" clId="{0736E0A7-DD30-4947-A4E9-84101317E9C2}" dt="2020-05-26T15:42:04.699" v="159" actId="115"/>
          <ac:spMkLst>
            <pc:docMk/>
            <pc:sldMk cId="2413190448" sldId="269"/>
            <ac:spMk id="3" creationId="{880C964F-D0C6-46DB-8F12-BB0D63D69A22}"/>
          </ac:spMkLst>
        </pc:spChg>
      </pc:sldChg>
      <pc:sldChg chg="modSp">
        <pc:chgData name="Rector, Christopher" userId="bd3845dc-bdde-4ce6-b91e-bf0ab875d231" providerId="ADAL" clId="{0736E0A7-DD30-4947-A4E9-84101317E9C2}" dt="2020-05-26T15:43:15.907" v="206" actId="27636"/>
        <pc:sldMkLst>
          <pc:docMk/>
          <pc:sldMk cId="1502876202" sldId="270"/>
        </pc:sldMkLst>
        <pc:spChg chg="mod">
          <ac:chgData name="Rector, Christopher" userId="bd3845dc-bdde-4ce6-b91e-bf0ab875d231" providerId="ADAL" clId="{0736E0A7-DD30-4947-A4E9-84101317E9C2}" dt="2020-05-26T15:43:15.907" v="206" actId="27636"/>
          <ac:spMkLst>
            <pc:docMk/>
            <pc:sldMk cId="1502876202" sldId="270"/>
            <ac:spMk id="3" creationId="{880C964F-D0C6-46DB-8F12-BB0D63D69A22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8171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4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022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0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8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7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98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2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7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8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7EEE325-E996-4DD1-839D-6CC5ECD5C9B8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B76CA26-228D-47AB-9508-AF2906F5B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9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BF0B9-07D6-4B76-B7D4-0E135AE5B7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 is More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1EFDB2-4E57-4B87-B6C9-20AA2A1174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Coaching with fewer words</a:t>
            </a:r>
          </a:p>
        </p:txBody>
      </p:sp>
    </p:spTree>
    <p:extLst>
      <p:ext uri="{BB962C8B-B14F-4D97-AF65-F5344CB8AC3E}">
        <p14:creationId xmlns:p14="http://schemas.microsoft.com/office/powerpoint/2010/main" val="355601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68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  <a:p>
            <a:pPr lvl="1"/>
            <a:r>
              <a:rPr lang="en-US" dirty="0"/>
              <a:t>To provide an </a:t>
            </a:r>
            <a:r>
              <a:rPr lang="en-US" b="1" dirty="0"/>
              <a:t>accelerated Adult/learner centric course</a:t>
            </a:r>
            <a:r>
              <a:rPr lang="en-US" dirty="0"/>
              <a:t> that’s </a:t>
            </a:r>
            <a:r>
              <a:rPr lang="en-US" b="1" dirty="0"/>
              <a:t>high challenge and low threat (good stress)</a:t>
            </a:r>
            <a:r>
              <a:rPr lang="en-US" dirty="0"/>
              <a:t>. Page 30 RCG.</a:t>
            </a:r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8033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  <a:p>
            <a:pPr lvl="1"/>
            <a:r>
              <a:rPr lang="en-US" dirty="0"/>
              <a:t>To provide an </a:t>
            </a:r>
            <a:r>
              <a:rPr lang="en-US" b="1" dirty="0"/>
              <a:t>accelerated Adult/learner centric course</a:t>
            </a:r>
            <a:r>
              <a:rPr lang="en-US" dirty="0"/>
              <a:t> that’s </a:t>
            </a:r>
            <a:r>
              <a:rPr lang="en-US" b="1" dirty="0"/>
              <a:t>high challenge and low threat (good stress)</a:t>
            </a:r>
            <a:r>
              <a:rPr lang="en-US" dirty="0"/>
              <a:t>. Page 30 RCG.</a:t>
            </a:r>
          </a:p>
          <a:p>
            <a:pPr lvl="1"/>
            <a:endParaRPr lang="en-US" sz="2200" dirty="0"/>
          </a:p>
          <a:p>
            <a:r>
              <a:rPr lang="en-US" sz="2400" dirty="0"/>
              <a:t>What’s the student’s motivation to attend our classes?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135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  <a:p>
            <a:pPr lvl="1"/>
            <a:r>
              <a:rPr lang="en-US" dirty="0"/>
              <a:t>To provide an </a:t>
            </a:r>
            <a:r>
              <a:rPr lang="en-US" b="1" dirty="0"/>
              <a:t>accelerated Adult/learner centric course</a:t>
            </a:r>
            <a:r>
              <a:rPr lang="en-US" dirty="0"/>
              <a:t> that’s </a:t>
            </a:r>
            <a:r>
              <a:rPr lang="en-US" b="1" dirty="0"/>
              <a:t>high challenge and low threat (good stress)</a:t>
            </a:r>
            <a:r>
              <a:rPr lang="en-US" dirty="0"/>
              <a:t>. Page 30 RCG.</a:t>
            </a:r>
          </a:p>
          <a:p>
            <a:pPr lvl="1"/>
            <a:endParaRPr lang="en-US" sz="2200" dirty="0"/>
          </a:p>
          <a:p>
            <a:r>
              <a:rPr lang="en-US" sz="2400" dirty="0"/>
              <a:t>What’s the student’s motivation to attend our classes?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873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  <a:p>
            <a:pPr lvl="1"/>
            <a:r>
              <a:rPr lang="en-US" dirty="0"/>
              <a:t>To provide an </a:t>
            </a:r>
            <a:r>
              <a:rPr lang="en-US" b="1" dirty="0"/>
              <a:t>accelerated Adult/learner centric course</a:t>
            </a:r>
            <a:r>
              <a:rPr lang="en-US" dirty="0"/>
              <a:t> that’s </a:t>
            </a:r>
            <a:r>
              <a:rPr lang="en-US" b="1" dirty="0"/>
              <a:t>high challenge and low threat (good stress)</a:t>
            </a:r>
            <a:r>
              <a:rPr lang="en-US" dirty="0"/>
              <a:t>. Page 30 RCG.</a:t>
            </a:r>
          </a:p>
          <a:p>
            <a:pPr lvl="1"/>
            <a:endParaRPr lang="en-US" sz="2200" dirty="0"/>
          </a:p>
          <a:p>
            <a:r>
              <a:rPr lang="en-US" sz="2400" dirty="0"/>
              <a:t>What’s the student’s motivation to attend our classes?</a:t>
            </a:r>
          </a:p>
          <a:p>
            <a:pPr lvl="1"/>
            <a:r>
              <a:rPr lang="en-US" dirty="0"/>
              <a:t>To learn how to ride safely, get a license waiver, money on the line.</a:t>
            </a:r>
          </a:p>
          <a:p>
            <a:pPr lvl="1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492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r>
              <a:rPr lang="en-US" sz="2400" dirty="0"/>
              <a:t>What’s our methodology for teaching courses?</a:t>
            </a:r>
          </a:p>
          <a:p>
            <a:pPr lvl="1"/>
            <a:r>
              <a:rPr lang="en-US" dirty="0"/>
              <a:t>To provide an </a:t>
            </a:r>
            <a:r>
              <a:rPr lang="en-US" b="1" dirty="0"/>
              <a:t>accelerated Adult/learner centric course</a:t>
            </a:r>
            <a:r>
              <a:rPr lang="en-US" dirty="0"/>
              <a:t> that’s </a:t>
            </a:r>
            <a:r>
              <a:rPr lang="en-US" b="1" dirty="0"/>
              <a:t>high challenge and low threat (good stress)</a:t>
            </a:r>
            <a:r>
              <a:rPr lang="en-US" dirty="0"/>
              <a:t>. Page 30 RCG.</a:t>
            </a:r>
          </a:p>
          <a:p>
            <a:pPr lvl="1"/>
            <a:endParaRPr lang="en-US" sz="2200" dirty="0"/>
          </a:p>
          <a:p>
            <a:r>
              <a:rPr lang="en-US" sz="2400" dirty="0"/>
              <a:t>What’s the student’s motivation to attend our classes?</a:t>
            </a:r>
          </a:p>
          <a:p>
            <a:pPr lvl="1"/>
            <a:r>
              <a:rPr lang="en-US" dirty="0"/>
              <a:t>To learn how to ride safely, get a license waiver, money on the line.</a:t>
            </a:r>
          </a:p>
          <a:p>
            <a:pPr lvl="1"/>
            <a:endParaRPr lang="en-US" dirty="0"/>
          </a:p>
          <a:p>
            <a:r>
              <a:rPr lang="en-US" dirty="0"/>
              <a:t>Key point is the </a:t>
            </a:r>
            <a:r>
              <a:rPr lang="en-US" b="1" dirty="0"/>
              <a:t>students are here voluntarily</a:t>
            </a:r>
            <a:r>
              <a:rPr lang="en-US" dirty="0"/>
              <a:t>, they are not obligated in any way to attend one of our classes or learn anything from the courses. It’s up to them to make that decision, how you facilitate/coach the course can make the difference in their success.</a:t>
            </a:r>
          </a:p>
          <a:p>
            <a:pPr lvl="1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452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7300520" cy="5207002"/>
          </a:xfrm>
          <a:noFill/>
        </p:spPr>
        <p:txBody>
          <a:bodyPr anchor="t">
            <a:normAutofit/>
          </a:bodyPr>
          <a:lstStyle/>
          <a:p>
            <a:pPr lvl="1"/>
            <a:r>
              <a:rPr lang="en-US" sz="2400" dirty="0"/>
              <a:t>How do we present a range exercise? Ideally</a:t>
            </a:r>
          </a:p>
          <a:p>
            <a:pPr lvl="2"/>
            <a:r>
              <a:rPr lang="en-US" dirty="0"/>
              <a:t>Read Cards – verbatim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Demo, while presenting eval points during demo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Show static demo – if required. Keep brief short instruction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static practice – if required. Keep it brief.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Coach students, keep it brief and to point (Timely tip)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Reflect/debrief (</a:t>
            </a:r>
            <a:r>
              <a:rPr lang="en-US" dirty="0">
                <a:highlight>
                  <a:srgbClr val="FFFF00"/>
                </a:highlight>
              </a:rPr>
              <a:t>talk to students, let students self-assess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6164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5853419"/>
          </a:xfrm>
          <a:noFill/>
        </p:spPr>
        <p:txBody>
          <a:bodyPr anchor="t">
            <a:normAutofit/>
          </a:bodyPr>
          <a:lstStyle/>
          <a:p>
            <a:pPr lvl="1"/>
            <a:r>
              <a:rPr lang="en-US" sz="2400" dirty="0"/>
              <a:t>How do we present a range exercise? Reality</a:t>
            </a:r>
          </a:p>
          <a:p>
            <a:pPr lvl="2"/>
            <a:r>
              <a:rPr lang="en-US" dirty="0"/>
              <a:t>Read Cards – verbatim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Rehash cards in simplified manner, sometimes multiple times.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Demo, while presenting eval points during demo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Sometimes the demo rider will even come over and give directions to students.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Show static demo – if required, </a:t>
            </a:r>
            <a:r>
              <a:rPr lang="en-US" u="sng" dirty="0"/>
              <a:t>demo becomes a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static practice – if required, </a:t>
            </a:r>
            <a:r>
              <a:rPr lang="en-US" u="sng" dirty="0"/>
              <a:t>practice becomes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1399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5853419"/>
          </a:xfrm>
          <a:noFill/>
        </p:spPr>
        <p:txBody>
          <a:bodyPr anchor="t">
            <a:normAutofit/>
          </a:bodyPr>
          <a:lstStyle/>
          <a:p>
            <a:pPr lvl="1"/>
            <a:r>
              <a:rPr lang="en-US" sz="2400" dirty="0"/>
              <a:t>How do we present a range exercise? Reality</a:t>
            </a:r>
          </a:p>
          <a:p>
            <a:pPr lvl="2"/>
            <a:r>
              <a:rPr lang="en-US" dirty="0"/>
              <a:t>Read Cards – verbatim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Rehash cards in simplified manner, sometimes multiple times.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Demo, while presenting eval points during demo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Sometimes the demo rider will even come over and give directions to students.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Show static demo – if required, </a:t>
            </a:r>
            <a:r>
              <a:rPr lang="en-US" u="sng" dirty="0"/>
              <a:t>demo becomes a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static practice – if required, </a:t>
            </a:r>
            <a:r>
              <a:rPr lang="en-US" u="sng" dirty="0"/>
              <a:t>practice becomes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1"/>
            <a:r>
              <a:rPr lang="en-US" sz="2400" dirty="0"/>
              <a:t>What happens to students by this point?</a:t>
            </a:r>
            <a:br>
              <a:rPr lang="en-US" sz="2400" dirty="0"/>
            </a:br>
            <a:r>
              <a:rPr lang="en-US" sz="2400" u="sng" dirty="0"/>
              <a:t>Keep in mind they haven’t ridden yet.</a:t>
            </a:r>
            <a:endParaRPr lang="en-US" u="sng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1319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5853419"/>
          </a:xfrm>
          <a:noFill/>
        </p:spPr>
        <p:txBody>
          <a:bodyPr anchor="t">
            <a:normAutofit/>
          </a:bodyPr>
          <a:lstStyle/>
          <a:p>
            <a:pPr lvl="1"/>
            <a:r>
              <a:rPr lang="en-US" sz="2400" dirty="0"/>
              <a:t>How do we present a range exercise? Reality</a:t>
            </a:r>
          </a:p>
          <a:p>
            <a:pPr lvl="2"/>
            <a:r>
              <a:rPr lang="en-US" dirty="0"/>
              <a:t>Read Cards – verbatim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Rehash cards in simplified manner, sometimes multiple times.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Demo, while presenting eval points during demo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Sometimes the demo rider will even come over and give directions to students.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Show static demo – if required, </a:t>
            </a:r>
            <a:r>
              <a:rPr lang="en-US" u="sng" dirty="0"/>
              <a:t>demo becomes a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static practice – if required, </a:t>
            </a:r>
            <a:r>
              <a:rPr lang="en-US" u="sng" dirty="0"/>
              <a:t>practice becomes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1"/>
            <a:r>
              <a:rPr lang="en-US" sz="2400" dirty="0"/>
              <a:t>What happens to students by this point?</a:t>
            </a:r>
            <a:br>
              <a:rPr lang="en-US" sz="2400" dirty="0"/>
            </a:br>
            <a:r>
              <a:rPr lang="en-US" sz="2400" u="sng" dirty="0"/>
              <a:t>Keep in mind they haven’t ridden yet.</a:t>
            </a:r>
            <a:br>
              <a:rPr lang="en-US" sz="2400" u="sng" dirty="0"/>
            </a:br>
            <a:br>
              <a:rPr lang="en-US" sz="2400" u="sng" dirty="0"/>
            </a:br>
            <a:r>
              <a:rPr lang="en-US" dirty="0"/>
              <a:t>(blank stares into space, loss of interest, completely forgot what was asked to do, checked out of process)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447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5853419"/>
          </a:xfrm>
          <a:noFill/>
        </p:spPr>
        <p:txBody>
          <a:bodyPr anchor="t">
            <a:normAutofit lnSpcReduction="10000"/>
          </a:bodyPr>
          <a:lstStyle/>
          <a:p>
            <a:pPr lvl="1"/>
            <a:r>
              <a:rPr lang="en-US" sz="2400" dirty="0"/>
              <a:t>How do we present a range exercise? Reality</a:t>
            </a:r>
          </a:p>
          <a:p>
            <a:pPr lvl="2"/>
            <a:r>
              <a:rPr lang="en-US" dirty="0"/>
              <a:t>Read Cards – verbatim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Rehash cards in simplified manner, sometimes multiple times.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Demo, while presenting eval points during demo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Sometimes the demo rider will even come over and give directions to students.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Show static demo – if required, </a:t>
            </a:r>
            <a:r>
              <a:rPr lang="en-US" u="sng" dirty="0"/>
              <a:t>demo becomes a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Execute static practice – if required, </a:t>
            </a:r>
            <a:r>
              <a:rPr lang="en-US" u="sng" dirty="0"/>
              <a:t>practice becomes full set of instructions </a:t>
            </a:r>
            <a:r>
              <a:rPr lang="en-US" dirty="0"/>
              <a:t>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1"/>
            <a:r>
              <a:rPr lang="en-US" sz="2400" dirty="0"/>
              <a:t>What happens to students by this point?</a:t>
            </a:r>
            <a:br>
              <a:rPr lang="en-US" sz="2400" dirty="0"/>
            </a:br>
            <a:br>
              <a:rPr lang="en-US" sz="2400" dirty="0"/>
            </a:br>
            <a:r>
              <a:rPr lang="en-US" dirty="0"/>
              <a:t>(blank stares into space, loss of interest, completely forgot what was asked to do, checked out of process) </a:t>
            </a:r>
            <a:br>
              <a:rPr lang="en-US" dirty="0"/>
            </a:br>
            <a:endParaRPr lang="en-US" dirty="0"/>
          </a:p>
          <a:p>
            <a:pPr lvl="2"/>
            <a:r>
              <a:rPr lang="en-US" dirty="0"/>
              <a:t>Execute exercise – (potential of herding cats, because you confused or lost the students interest)</a:t>
            </a:r>
          </a:p>
          <a:p>
            <a:pPr lvl="2"/>
            <a:r>
              <a:rPr lang="en-US" dirty="0"/>
              <a:t>Coach students – if required, student coaching becomes a lecture (</a:t>
            </a:r>
            <a:r>
              <a:rPr lang="en-US" dirty="0">
                <a:highlight>
                  <a:srgbClr val="FFFF00"/>
                </a:highlight>
              </a:rPr>
              <a:t>talk to students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Reflect/debrief with thought provoking questions (</a:t>
            </a:r>
            <a:r>
              <a:rPr lang="en-US" dirty="0">
                <a:highlight>
                  <a:srgbClr val="FFFF00"/>
                </a:highlight>
              </a:rPr>
              <a:t>talk to students, reflection becomes story time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2876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6341097"/>
          </a:xfrm>
          <a:noFill/>
        </p:spPr>
        <p:txBody>
          <a:bodyPr anchor="t">
            <a:normAutofit/>
          </a:bodyPr>
          <a:lstStyle/>
          <a:p>
            <a:pPr marL="548640" lvl="2" indent="0" algn="ctr">
              <a:buNone/>
            </a:pPr>
            <a:r>
              <a:rPr lang="en-US" sz="2400" dirty="0"/>
              <a:t>Directed Images</a:t>
            </a:r>
          </a:p>
          <a:p>
            <a:pPr marL="548640" lvl="2" indent="0" algn="ctr">
              <a:buNone/>
            </a:pPr>
            <a:endParaRPr lang="en-US" sz="24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55EB459-A4D6-4F6F-9CDC-423FBCA169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65457"/>
              </p:ext>
            </p:extLst>
          </p:nvPr>
        </p:nvGraphicFramePr>
        <p:xfrm>
          <a:off x="4774562" y="965197"/>
          <a:ext cx="4300538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937085" imgH="7480020" progId="Word.Document.12">
                  <p:embed/>
                </p:oleObj>
              </mc:Choice>
              <mc:Fallback>
                <p:oleObj name="Document" r:id="rId3" imgW="5937085" imgH="7480020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55EB459-A4D6-4F6F-9CDC-423FBCA169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74562" y="965197"/>
                        <a:ext cx="4300538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4394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6341097"/>
          </a:xfrm>
          <a:noFill/>
        </p:spPr>
        <p:txBody>
          <a:bodyPr anchor="t">
            <a:normAutofit/>
          </a:bodyPr>
          <a:lstStyle/>
          <a:p>
            <a:pPr marL="548640" lvl="2" indent="0" algn="ctr">
              <a:buNone/>
            </a:pPr>
            <a:r>
              <a:rPr lang="en-US" sz="2400" dirty="0"/>
              <a:t>Undirected Images</a:t>
            </a:r>
          </a:p>
          <a:p>
            <a:pPr marL="548640" lvl="2" indent="0" algn="ctr">
              <a:buNone/>
            </a:pPr>
            <a:endParaRPr lang="en-US" sz="24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38F9C0A-EBE8-4230-B9EA-7039FBA338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823551"/>
              </p:ext>
            </p:extLst>
          </p:nvPr>
        </p:nvGraphicFramePr>
        <p:xfrm>
          <a:off x="4883785" y="965197"/>
          <a:ext cx="4389438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3" imgW="6080567" imgH="7503444" progId="Word.Document.12">
                  <p:embed/>
                </p:oleObj>
              </mc:Choice>
              <mc:Fallback>
                <p:oleObj name="Document" r:id="rId3" imgW="6080567" imgH="7503444" progId="Word.Documen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38F9C0A-EBE8-4230-B9EA-7039FBA33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3785" y="965197"/>
                        <a:ext cx="4389438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074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FF63F-F24A-4577-A6DE-E32B4B82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Less is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C964F-D0C6-46DB-8F12-BB0D63D6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318782"/>
            <a:ext cx="7300520" cy="6341097"/>
          </a:xfrm>
          <a:noFill/>
        </p:spPr>
        <p:txBody>
          <a:bodyPr anchor="t">
            <a:normAutofit/>
          </a:bodyPr>
          <a:lstStyle/>
          <a:p>
            <a:pPr marL="548640" lvl="2" indent="0" algn="ctr">
              <a:buNone/>
            </a:pPr>
            <a:r>
              <a:rPr lang="en-US" sz="2400" dirty="0"/>
              <a:t>Visual only Images</a:t>
            </a:r>
          </a:p>
          <a:p>
            <a:pPr marL="548640" lvl="2" indent="0" algn="ctr">
              <a:buNone/>
            </a:pPr>
            <a:endParaRPr lang="en-US" sz="24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sz="22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5F6D9AE-4C55-4606-97B9-616102F7B7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98131"/>
              </p:ext>
            </p:extLst>
          </p:nvPr>
        </p:nvGraphicFramePr>
        <p:xfrm>
          <a:off x="4863652" y="965197"/>
          <a:ext cx="428625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5937085" imgH="7503444" progId="Word.Document.12">
                  <p:embed/>
                </p:oleObj>
              </mc:Choice>
              <mc:Fallback>
                <p:oleObj name="Document" r:id="rId3" imgW="5937085" imgH="7503444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5F6D9AE-4C55-4606-97B9-616102F7B7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63652" y="965197"/>
                        <a:ext cx="428625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9897940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17E1A309DFF4681ACF87EDA20B7B7" ma:contentTypeVersion="9" ma:contentTypeDescription="Create a new document." ma:contentTypeScope="" ma:versionID="6e0ad73a573c644844d21d71dd5a55b0">
  <xsd:schema xmlns:xsd="http://www.w3.org/2001/XMLSchema" xmlns:xs="http://www.w3.org/2001/XMLSchema" xmlns:p="http://schemas.microsoft.com/office/2006/metadata/properties" xmlns:ns3="c39dfe31-9938-4c33-90fd-ea0691f763a3" xmlns:ns4="18785c41-0bed-4e15-990c-2561cb6e8625" targetNamespace="http://schemas.microsoft.com/office/2006/metadata/properties" ma:root="true" ma:fieldsID="15bb0956797758bb75b8fd2219ec9428" ns3:_="" ns4:_="">
    <xsd:import namespace="c39dfe31-9938-4c33-90fd-ea0691f763a3"/>
    <xsd:import namespace="18785c41-0bed-4e15-990c-2561cb6e862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9dfe31-9938-4c33-90fd-ea0691f763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85c41-0bed-4e15-990c-2561cb6e862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41C05D-963F-4619-90BF-09BA7C8C219F}">
  <ds:schemaRefs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39dfe31-9938-4c33-90fd-ea0691f763a3"/>
    <ds:schemaRef ds:uri="http://schemas.microsoft.com/office/2006/documentManagement/types"/>
    <ds:schemaRef ds:uri="http://schemas.microsoft.com/office/2006/metadata/properties"/>
    <ds:schemaRef ds:uri="18785c41-0bed-4e15-990c-2561cb6e862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801650C-7027-45DC-B05A-2099C01CF9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C8FF3E-C0D6-45BD-976D-414F07D018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9dfe31-9938-4c33-90fd-ea0691f763a3"/>
    <ds:schemaRef ds:uri="18785c41-0bed-4e15-990c-2561cb6e86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89</TotalTime>
  <Words>866</Words>
  <Application>Microsoft Office PowerPoint</Application>
  <PresentationFormat>Widescreen</PresentationFormat>
  <Paragraphs>97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Century Schoolbook</vt:lpstr>
      <vt:lpstr>Wingdings 2</vt:lpstr>
      <vt:lpstr>View</vt:lpstr>
      <vt:lpstr>Document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  <vt:lpstr>Less is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 is More</dc:title>
  <dc:creator>Rector, Christopher</dc:creator>
  <cp:lastModifiedBy>Rector, Christopher</cp:lastModifiedBy>
  <cp:revision>8</cp:revision>
  <dcterms:created xsi:type="dcterms:W3CDTF">2020-05-21T13:24:02Z</dcterms:created>
  <dcterms:modified xsi:type="dcterms:W3CDTF">2020-05-26T15:43:40Z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0x01010083817E1A309DFF4681ACF87EDA20B7B7</vt:lpwstr>
  </property>
</Properties>
</file>